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64" r:id="rId4"/>
    <p:sldId id="265" r:id="rId5"/>
    <p:sldId id="267" r:id="rId6"/>
    <p:sldId id="269" r:id="rId7"/>
    <p:sldId id="262" r:id="rId8"/>
    <p:sldId id="270" r:id="rId9"/>
    <p:sldId id="263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4D5A-518D-4CE3-A14F-3EA3A1ACD427}" type="datetimeFigureOut">
              <a:rPr lang="ru-RU" smtClean="0"/>
              <a:t>09.02.2021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D847498-BDC4-4745-884F-F7FE6151C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7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4D5A-518D-4CE3-A14F-3EA3A1ACD427}" type="datetimeFigureOut">
              <a:rPr lang="ru-RU" smtClean="0"/>
              <a:t>09.02.2021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D847498-BDC4-4745-884F-F7FE6151C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3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4D5A-518D-4CE3-A14F-3EA3A1ACD427}" type="datetimeFigureOut">
              <a:rPr lang="ru-RU" smtClean="0"/>
              <a:t>09.02.2021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D847498-BDC4-4745-884F-F7FE6151C5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739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4D5A-518D-4CE3-A14F-3EA3A1ACD427}" type="datetimeFigureOut">
              <a:rPr lang="ru-RU" smtClean="0"/>
              <a:t>09.02.2021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D847498-BDC4-4745-884F-F7FE6151C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264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4D5A-518D-4CE3-A14F-3EA3A1ACD427}" type="datetimeFigureOut">
              <a:rPr lang="ru-RU" smtClean="0"/>
              <a:t>09.02.2021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D847498-BDC4-4745-884F-F7FE6151C5F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030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4D5A-518D-4CE3-A14F-3EA3A1ACD427}" type="datetimeFigureOut">
              <a:rPr lang="ru-RU" smtClean="0"/>
              <a:t>09.02.2021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D847498-BDC4-4745-884F-F7FE6151C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74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4D5A-518D-4CE3-A14F-3EA3A1ACD427}" type="datetimeFigureOut">
              <a:rPr lang="ru-RU" smtClean="0"/>
              <a:t>09.02.2021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7498-BDC4-4745-884F-F7FE6151C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85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4D5A-518D-4CE3-A14F-3EA3A1ACD427}" type="datetimeFigureOut">
              <a:rPr lang="ru-RU" smtClean="0"/>
              <a:t>09.02.2021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7498-BDC4-4745-884F-F7FE6151C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87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4D5A-518D-4CE3-A14F-3EA3A1ACD427}" type="datetimeFigureOut">
              <a:rPr lang="ru-RU" smtClean="0"/>
              <a:t>09.02.2021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7498-BDC4-4745-884F-F7FE6151C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35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4D5A-518D-4CE3-A14F-3EA3A1ACD427}" type="datetimeFigureOut">
              <a:rPr lang="ru-RU" smtClean="0"/>
              <a:t>09.02.2021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D847498-BDC4-4745-884F-F7FE6151C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45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4D5A-518D-4CE3-A14F-3EA3A1ACD427}" type="datetimeFigureOut">
              <a:rPr lang="ru-RU" smtClean="0"/>
              <a:t>09.02.2021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D847498-BDC4-4745-884F-F7FE6151C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78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4D5A-518D-4CE3-A14F-3EA3A1ACD427}" type="datetimeFigureOut">
              <a:rPr lang="ru-RU" smtClean="0"/>
              <a:t>09.02.2021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D847498-BDC4-4745-884F-F7FE6151C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68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4D5A-518D-4CE3-A14F-3EA3A1ACD427}" type="datetimeFigureOut">
              <a:rPr lang="ru-RU" smtClean="0"/>
              <a:t>09.02.2021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7498-BDC4-4745-884F-F7FE6151C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07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4D5A-518D-4CE3-A14F-3EA3A1ACD427}" type="datetimeFigureOut">
              <a:rPr lang="ru-RU" smtClean="0"/>
              <a:t>09.02.2021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7498-BDC4-4745-884F-F7FE6151C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44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4D5A-518D-4CE3-A14F-3EA3A1ACD427}" type="datetimeFigureOut">
              <a:rPr lang="ru-RU" smtClean="0"/>
              <a:t>09.02.2021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7498-BDC4-4745-884F-F7FE6151C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4D5A-518D-4CE3-A14F-3EA3A1ACD427}" type="datetimeFigureOut">
              <a:rPr lang="ru-RU" smtClean="0"/>
              <a:t>09.02.2021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D847498-BDC4-4745-884F-F7FE6151C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93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A4D5A-518D-4CE3-A14F-3EA3A1ACD427}" type="datetimeFigureOut">
              <a:rPr lang="ru-RU" smtClean="0"/>
              <a:t>09.02.2021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847498-BDC4-4745-884F-F7FE6151C5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37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016" y="332656"/>
            <a:ext cx="5797152" cy="43204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ИВАНОВСКИЙ  ФАРМАЦЕВТИЧЕСКИЙ  КОЛЛЕДЖ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44824"/>
            <a:ext cx="7772400" cy="43204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6632"/>
            <a:ext cx="1065333" cy="1052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16" y="1700808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СПЕЦИАЛЬНОСТЬ: ФАРМАЦИЯ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7" name="Picture 2" descr="http://www.razmut.ru/images/stories/statija/FARMACEVT%20(DOLZhNOSTNAJa%20INSRUKCIJa,%20OBJaZANNOSTI,%20VAKANSII).jpg"/>
          <p:cNvPicPr/>
          <p:nvPr/>
        </p:nvPicPr>
        <p:blipFill rotWithShape="1">
          <a:blip r:embed="rId3"/>
          <a:srcRect t="6988" b="37929"/>
          <a:stretch/>
        </p:blipFill>
        <p:spPr bwMode="auto">
          <a:xfrm>
            <a:off x="4211960" y="2636912"/>
            <a:ext cx="4604047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48680"/>
            <a:ext cx="6591985" cy="3777622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</a:rPr>
              <a:t>ВЫБИРАЙТЕ СВОЮ ПРОФЕССИЮ</a:t>
            </a:r>
          </a:p>
          <a:p>
            <a:pPr algn="ctr"/>
            <a:r>
              <a:rPr lang="ru-RU" sz="4800" b="1" i="1" dirty="0" smtClean="0">
                <a:solidFill>
                  <a:srgbClr val="0070C0"/>
                </a:solidFill>
              </a:rPr>
              <a:t>И ПУСТЬ ОНА ВЫБЕРЕТ ВАС!!!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pic>
        <p:nvPicPr>
          <p:cNvPr id="1030" name="Picture 6" descr="Скачать шаблон powerpoint Фармакология, таблетки, лекарственные средст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0"/>
          <a:stretch/>
        </p:blipFill>
        <p:spPr bwMode="auto">
          <a:xfrm>
            <a:off x="611560" y="3805064"/>
            <a:ext cx="845671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8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3140968"/>
            <a:ext cx="6984776" cy="31422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     </a:t>
            </a:r>
            <a:r>
              <a:rPr lang="ru-RU" sz="2800" b="1" dirty="0" smtClean="0">
                <a:solidFill>
                  <a:srgbClr val="00B050"/>
                </a:solidFill>
              </a:rPr>
              <a:t>ГДЕ  РАБОТАЕТ ФАРМАЦЕВТ</a:t>
            </a:r>
            <a:r>
              <a:rPr lang="ru-RU" sz="2800" b="1" dirty="0">
                <a:solidFill>
                  <a:srgbClr val="00B050"/>
                </a:solidFill>
              </a:rPr>
              <a:t>?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Фармацевт может работать: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70C0"/>
                </a:solidFill>
              </a:rPr>
              <a:t>в аптеке;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70C0"/>
                </a:solidFill>
              </a:rPr>
              <a:t>В оптовых фирмах, занимающихся реализацией лекарственных препаратов (на аптечных складах);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70C0"/>
                </a:solidFill>
              </a:rPr>
              <a:t>В лабораториях;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70C0"/>
                </a:solidFill>
              </a:rPr>
              <a:t>На предприятиях по производству лекарственных препаратов.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КТО ТАКОЙ ФАРМАЦЕВТ?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05273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Фармацевт – это специалист в области изготовления, исследования и продажи лекарственных препаратов. Это второй человек после врача, к которому мы обращаемся, если возникли проблемы со здоровьем.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Фармацевт должен знать, как препараты действуют на организм, есть ли у них противопоказания.</a:t>
            </a:r>
          </a:p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SPA578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92896"/>
            <a:ext cx="2493516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ОСОБЕННОСТИ ПРОФЕССИИ ФАРМАЦЕВТА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0527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solidFill>
                <a:srgbClr val="0070C0"/>
              </a:solidFill>
            </a:endParaRPr>
          </a:p>
          <a:p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14" y="1844824"/>
            <a:ext cx="2787774" cy="371703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3609" y="1228664"/>
            <a:ext cx="4968552" cy="5224672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Фармацевт много общается с посетителями аптеки. </a:t>
            </a:r>
          </a:p>
          <a:p>
            <a:r>
              <a:rPr lang="ru-RU" sz="2000" b="1" i="1" dirty="0">
                <a:solidFill>
                  <a:srgbClr val="0070C0"/>
                </a:solidFill>
              </a:rPr>
              <a:t>Он консультирует посетителей аптеки  о том, как правильно принимать лекарства, где и как хранить их в домашних условиях.  Если необходимо, то фармацевт помогает оформить заказ на отсутствующий в аптеке препарат. В некоторых ситуациях, выслушав посетителя аптеки,  фармацевт рекомендует ему обратиться к врачу.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5354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ОТВЕТСТВЕННОСТЬ В ПРОФЕССИИ  ФАРМАЦЕВТА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77768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Работа фармацевта очень ответственная. Он должен исключить любые ошибки в своей деятельности. Ошибка в приготовлении лекарственного препарата или иногда даже выдача лекарства в отделе ручной продажи может принести серьезный вред здоровью человека.</a:t>
            </a:r>
          </a:p>
          <a:p>
            <a:endParaRPr lang="ru-RU" b="1" i="1" dirty="0" smtClean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2776"/>
            <a:ext cx="3312368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58" y="2776255"/>
            <a:ext cx="357301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0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ЧТО ДОЛЖЕН ЗНАТЬ ФАРМАЦЕВТ?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8628" y="2996952"/>
            <a:ext cx="79928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-   </a:t>
            </a:r>
            <a:r>
              <a:rPr lang="ru-RU" sz="2000" b="1" i="1" dirty="0" smtClean="0">
                <a:solidFill>
                  <a:srgbClr val="0070C0"/>
                </a:solidFill>
              </a:rPr>
              <a:t> Лекарственные препараты и их состав;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70C0"/>
                </a:solidFill>
              </a:rPr>
              <a:t>Технологию приготовления лекарственных препаратов;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70C0"/>
                </a:solidFill>
              </a:rPr>
              <a:t>Воздействие препаратов на организм;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70C0"/>
                </a:solidFill>
              </a:rPr>
              <a:t>Побочные действия препаратов на организм;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70C0"/>
                </a:solidFill>
              </a:rPr>
              <a:t>Использование лекарственных препаратов.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70C0"/>
                </a:solidFill>
              </a:rPr>
              <a:t>Растительные препараты, их действующие вещества и принципы использования;</a:t>
            </a:r>
          </a:p>
          <a:p>
            <a:endParaRPr lang="ru-RU" sz="2000" b="1" i="1" dirty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Фармацевт должен уметь: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- Оценивать качество лекарственных препаратов физическими и химическими методами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41349"/>
            <a:ext cx="3707904" cy="24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1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ТРЕБОВАНИЯ ПРОФЕССИИ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К ЛИЧНОСТИ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340768"/>
            <a:ext cx="79928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Эмоциональная устойчивость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Умение общаться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Эмпатия ( умение сочувствовать), отзывчивость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Честность</a:t>
            </a:r>
            <a:r>
              <a:rPr lang="ru-RU" sz="2000" b="1" i="1" dirty="0" smtClean="0">
                <a:solidFill>
                  <a:srgbClr val="0070C0"/>
                </a:solidFill>
              </a:rPr>
              <a:t>, ответственность, последовательность</a:t>
            </a:r>
          </a:p>
          <a:p>
            <a:r>
              <a:rPr lang="ru-RU" sz="2000" b="1" i="1" dirty="0">
                <a:solidFill>
                  <a:srgbClr val="0070C0"/>
                </a:solidFill>
              </a:rPr>
              <a:t>Хорошая память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Хорошо развитое внимание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Хорошая координация тела</a:t>
            </a: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1048"/>
            <a:ext cx="4283968" cy="285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4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269-career_apte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5040560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26064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Заработная плата:</a:t>
            </a:r>
            <a:endParaRPr lang="ru-RU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508104" y="1484784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Чтобы руководить аптекой, нужно получить высшее образование.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Фармацевт с высшим образованием называется провизор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589199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ТРУДОУСТРОЙСТВО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50952"/>
            <a:ext cx="8064896" cy="5310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Выпускники колледжа работают в аптечных организациях всей России.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колледже работает Центр занятости студентов и содействия трудоустройству выпускников.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Базы прохождения учебно-производственных практик с последующим трудоустройством: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ООО «Невис» (г. Санкт-Петербург)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ООО «Аптека 36,6», «</a:t>
            </a:r>
            <a:r>
              <a:rPr lang="ru-RU" b="1" dirty="0" err="1" smtClean="0">
                <a:solidFill>
                  <a:srgbClr val="002060"/>
                </a:solidFill>
              </a:rPr>
              <a:t>Горздрав</a:t>
            </a:r>
            <a:r>
              <a:rPr lang="ru-RU" b="1" dirty="0" smtClean="0">
                <a:solidFill>
                  <a:srgbClr val="002060"/>
                </a:solidFill>
              </a:rPr>
              <a:t>», «А.В.Е»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(г. Москва, Московская область)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Аптечная сеть «Апрель»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( по всей России)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ООО «</a:t>
            </a:r>
            <a:r>
              <a:rPr lang="ru-RU" b="1" dirty="0" err="1" smtClean="0">
                <a:solidFill>
                  <a:srgbClr val="002060"/>
                </a:solidFill>
              </a:rPr>
              <a:t>Солекс</a:t>
            </a:r>
            <a:r>
              <a:rPr lang="ru-RU" b="1" dirty="0" smtClean="0">
                <a:solidFill>
                  <a:srgbClr val="002060"/>
                </a:solidFill>
              </a:rPr>
              <a:t>», ИП </a:t>
            </a:r>
            <a:r>
              <a:rPr lang="ru-RU" b="1" dirty="0" err="1" smtClean="0">
                <a:solidFill>
                  <a:srgbClr val="002060"/>
                </a:solidFill>
              </a:rPr>
              <a:t>Печникова</a:t>
            </a:r>
            <a:r>
              <a:rPr lang="ru-RU" b="1" dirty="0" smtClean="0">
                <a:solidFill>
                  <a:srgbClr val="002060"/>
                </a:solidFill>
              </a:rPr>
              <a:t> аптечная сеть «Мир лекарств»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(г. Иваново, Ивановская область)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ООО «Фармация» Фрунзенского р-на г. Иваново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92896"/>
            <a:ext cx="3206798" cy="213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71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589199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Плюсы и минусы профессии: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7" y="1412776"/>
            <a:ext cx="2952328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>
                <a:solidFill>
                  <a:srgbClr val="0070C0"/>
                </a:solidFill>
              </a:rPr>
              <a:t> Плюсы: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- Быстрый карьерный рост.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- Живая, динамичная работа.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- Высокий спрос на рынке </a:t>
            </a:r>
            <a:r>
              <a:rPr lang="ru-RU" b="1" dirty="0" smtClean="0">
                <a:solidFill>
                  <a:srgbClr val="0070C0"/>
                </a:solidFill>
              </a:rPr>
              <a:t>труда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  Минусы: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- </a:t>
            </a:r>
            <a:r>
              <a:rPr lang="ru-RU" b="1" dirty="0" smtClean="0">
                <a:solidFill>
                  <a:srgbClr val="0070C0"/>
                </a:solidFill>
              </a:rPr>
              <a:t>Посетители аптеки  </a:t>
            </a:r>
            <a:r>
              <a:rPr lang="ru-RU" b="1" dirty="0" smtClean="0">
                <a:solidFill>
                  <a:srgbClr val="0070C0"/>
                </a:solidFill>
              </a:rPr>
              <a:t>не всегда "белые и пушистые"...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- Часто ненормированный рабочий день, ночные смены.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00808"/>
            <a:ext cx="5436096" cy="40770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183</TotalTime>
  <Words>405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ИВАНОВСКИЙ  ФАРМАЦЕВТИЧЕСКИЙ  КОЛЛЕДЖ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ТРУДОУСТРОЙСТВО</vt:lpstr>
      <vt:lpstr>Плюсы и минусы профессии: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– «Фармацевт»</dc:title>
  <dc:creator>Зая</dc:creator>
  <cp:lastModifiedBy>User</cp:lastModifiedBy>
  <cp:revision>19</cp:revision>
  <dcterms:created xsi:type="dcterms:W3CDTF">2014-05-13T15:52:20Z</dcterms:created>
  <dcterms:modified xsi:type="dcterms:W3CDTF">2021-02-09T11:58:01Z</dcterms:modified>
</cp:coreProperties>
</file>